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5.jpg" ContentType="image/png"/>
  <Override PartName="/ppt/media/image2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sldIdLst>
    <p:sldId id="256" r:id="rId2"/>
    <p:sldId id="260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259" r:id="rId32"/>
    <p:sldId id="261" r:id="rId33"/>
    <p:sldId id="270" r:id="rId34"/>
    <p:sldId id="262" r:id="rId35"/>
    <p:sldId id="263" r:id="rId36"/>
    <p:sldId id="264" r:id="rId37"/>
    <p:sldId id="265" r:id="rId38"/>
    <p:sldId id="266" r:id="rId39"/>
    <p:sldId id="267" r:id="rId40"/>
    <p:sldId id="268" r:id="rId41"/>
    <p:sldId id="269" r:id="rId42"/>
    <p:sldId id="271" r:id="rId43"/>
    <p:sldId id="272" r:id="rId44"/>
    <p:sldId id="273" r:id="rId45"/>
    <p:sldId id="274" r:id="rId4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238" autoAdjust="0"/>
    <p:restoredTop sz="94660"/>
  </p:normalViewPr>
  <p:slideViewPr>
    <p:cSldViewPr snapToGrid="0">
      <p:cViewPr>
        <p:scale>
          <a:sx n="56" d="100"/>
          <a:sy n="56" d="100"/>
        </p:scale>
        <p:origin x="784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89600" y="177800"/>
            <a:ext cx="61976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315200" y="3429000"/>
            <a:ext cx="4572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8B9EBBA-996F-894A-B54A-D6246ED52CEA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C52C72-DE31-F449-A4ED-4C594FD91407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8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101601"/>
            <a:ext cx="28956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01601"/>
            <a:ext cx="84836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2726E-379B-B349-9EED-81ED093FA806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3A1323-8D79-1946-B0D7-40001CF92E9D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6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FA1846-DA80-1C48-A609-854EA85C59AD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1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302355-E14B-8545-A8F8-0FE83CC9D524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4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40F58-564D-2B4F-AE67-E407BA4FCF45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17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3A34C8-038E-2045-AF43-DF7DBB8E0E9E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8C68F-D26B-8F47-958C-23B49CF8A634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7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DF5E60-9974-AC48-9591-99C2BB44B7CF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8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C79C5D-2A6F-F04D-97DA-BEF2467B64E4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5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101600"/>
            <a:ext cx="1016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115824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9B482E8-6E0E-1B4F-B1FD-C69DB9E858D9}" type="datetimeFigureOut">
              <a:rPr lang="en-US" smtClean="0"/>
              <a:pPr/>
              <a:t>9/18/16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gif"/><Relationship Id="rId5" Type="http://schemas.openxmlformats.org/officeDocument/2006/relationships/image" Target="../media/image9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gi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1: Les </a:t>
            </a:r>
            <a:r>
              <a:rPr lang="en-US" dirty="0" err="1" smtClean="0"/>
              <a:t>Coutumes</a:t>
            </a:r>
            <a:r>
              <a:rPr lang="en-US" dirty="0" smtClean="0"/>
              <a:t> de </a:t>
            </a:r>
            <a:r>
              <a:rPr lang="en-US" dirty="0" err="1" smtClean="0"/>
              <a:t>l’Enfance</a:t>
            </a:r>
            <a:r>
              <a:rPr lang="en-US" dirty="0" smtClean="0"/>
              <a:t> (Childhood Customs)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Question </a:t>
            </a:r>
            <a:r>
              <a:rPr lang="en-US" sz="2400" dirty="0" err="1" smtClean="0"/>
              <a:t>Essentielle</a:t>
            </a:r>
            <a:r>
              <a:rPr lang="en-US" sz="2400" dirty="0" smtClean="0"/>
              <a:t>: </a:t>
            </a:r>
            <a:r>
              <a:rPr lang="en-US" sz="2400" dirty="0" err="1" smtClean="0"/>
              <a:t>Qu’est-ce</a:t>
            </a:r>
            <a:r>
              <a:rPr lang="en-US" sz="2400" dirty="0" smtClean="0"/>
              <a:t> qui </a:t>
            </a:r>
            <a:r>
              <a:rPr lang="en-US" sz="2400" dirty="0" err="1" smtClean="0"/>
              <a:t>constitue</a:t>
            </a:r>
            <a:r>
              <a:rPr lang="en-US" sz="2400" dirty="0" smtClean="0"/>
              <a:t> </a:t>
            </a:r>
            <a:r>
              <a:rPr lang="en-US" sz="2400" dirty="0" err="1" smtClean="0"/>
              <a:t>une</a:t>
            </a:r>
            <a:r>
              <a:rPr lang="en-US" sz="2400" dirty="0" smtClean="0"/>
              <a:t> bonne </a:t>
            </a:r>
            <a:r>
              <a:rPr lang="en-US" sz="2400" dirty="0" err="1" smtClean="0"/>
              <a:t>enfance</a:t>
            </a:r>
            <a:r>
              <a:rPr lang="en-US" sz="2400" dirty="0" smtClean="0"/>
              <a:t>?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	(What constitutes a good childhood?)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0470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33601"/>
            <a:ext cx="7772400" cy="4329113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beau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895600"/>
          <a:ext cx="8458200" cy="3352800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beau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belle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beaux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belles</a:t>
            </a:r>
          </a:p>
        </p:txBody>
      </p:sp>
    </p:spTree>
    <p:extLst>
      <p:ext uri="{BB962C8B-B14F-4D97-AF65-F5344CB8AC3E}">
        <p14:creationId xmlns:p14="http://schemas.microsoft.com/office/powerpoint/2010/main" val="1149655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33601"/>
            <a:ext cx="7772400" cy="4329113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gentil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895600"/>
          <a:ext cx="8458200" cy="3352800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gentil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genti</a:t>
            </a:r>
            <a:r>
              <a:rPr lang="fr-FR" sz="3200" b="1" i="1" u="sng" dirty="0">
                <a:solidFill>
                  <a:srgbClr val="FF66CC"/>
                </a:solidFill>
              </a:rPr>
              <a:t>ll</a:t>
            </a:r>
            <a:r>
              <a:rPr lang="fr-FR" sz="3200" b="1" i="1" dirty="0">
                <a:solidFill>
                  <a:srgbClr val="FF66CC"/>
                </a:solidFill>
              </a:rPr>
              <a:t>e</a:t>
            </a:r>
            <a:endParaRPr lang="fr-FR" sz="3200" b="1" i="1" dirty="0">
              <a:solidFill>
                <a:srgbClr val="FF66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gentils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genti</a:t>
            </a:r>
            <a:r>
              <a:rPr lang="fr-FR" sz="3200" b="1" i="1" u="sng" dirty="0">
                <a:solidFill>
                  <a:srgbClr val="FF66CC"/>
                </a:solidFill>
              </a:rPr>
              <a:t>ll</a:t>
            </a:r>
            <a:r>
              <a:rPr lang="fr-FR" sz="3200" b="1" i="1" dirty="0">
                <a:solidFill>
                  <a:srgbClr val="FF66CC"/>
                </a:solidFill>
              </a:rPr>
              <a:t>es</a:t>
            </a:r>
          </a:p>
        </p:txBody>
      </p:sp>
    </p:spTree>
    <p:extLst>
      <p:ext uri="{BB962C8B-B14F-4D97-AF65-F5344CB8AC3E}">
        <p14:creationId xmlns:p14="http://schemas.microsoft.com/office/powerpoint/2010/main" val="1342843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33601"/>
            <a:ext cx="7772400" cy="4329113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sportif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895600"/>
          <a:ext cx="8458200" cy="3352800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sportif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sportive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sportifs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sportives</a:t>
            </a:r>
          </a:p>
        </p:txBody>
      </p:sp>
    </p:spTree>
    <p:extLst>
      <p:ext uri="{BB962C8B-B14F-4D97-AF65-F5344CB8AC3E}">
        <p14:creationId xmlns:p14="http://schemas.microsoft.com/office/powerpoint/2010/main" val="1260352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33601"/>
            <a:ext cx="7772400" cy="4329113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sympa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895600"/>
          <a:ext cx="8458200" cy="3352800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sympa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sympa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sympas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sympas</a:t>
            </a:r>
            <a:endParaRPr lang="fr-FR" sz="3200" b="1" i="1" dirty="0">
              <a:solidFill>
                <a:srgbClr val="FF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0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Pratiquons!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Contexte</a:t>
            </a:r>
            <a:r>
              <a:rPr lang="en-US" altLang="en-US" sz="2800"/>
              <a:t>: M. &amp; Mme. Diffère sont un couple bizarre. Mme. Diffère est l’opposée de son mari.</a:t>
            </a:r>
          </a:p>
          <a:p>
            <a:pPr eaLnBrk="1" hangingPunct="1"/>
            <a:endParaRPr lang="en-US" altLang="en-US" sz="2800"/>
          </a:p>
          <a:p>
            <a:pPr eaLnBrk="1" hangingPunct="1"/>
            <a:r>
              <a:rPr lang="en-US" altLang="en-US" sz="2800" b="1"/>
              <a:t>Tâche: </a:t>
            </a:r>
            <a:r>
              <a:rPr lang="en-US" altLang="en-US" sz="2800"/>
              <a:t>Alors, dites comment est M. Diffère basé sur la description de sa femme.</a:t>
            </a:r>
            <a:endParaRPr lang="en-US" altLang="en-US" sz="2800" b="1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1" y="4318000"/>
            <a:ext cx="3465513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458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Modèle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M. Diffère est diligent.</a:t>
            </a:r>
          </a:p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diligente</a:t>
            </a:r>
            <a:r>
              <a:rPr lang="en-US" altLang="en-US" sz="2800"/>
              <a:t>; elle est </a:t>
            </a:r>
            <a:r>
              <a:rPr lang="en-US" altLang="en-US" sz="2800" b="1" u="sng"/>
              <a:t>paresseuse</a:t>
            </a:r>
            <a:r>
              <a:rPr lang="en-US" altLang="en-US" sz="2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831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M. Diffère est vieux.</a:t>
            </a:r>
          </a:p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8218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M. Diffère est moche.</a:t>
            </a:r>
          </a:p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5337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M. Diffère est grand.</a:t>
            </a:r>
          </a:p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7810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M. Diffère est timide.</a:t>
            </a:r>
          </a:p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3839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L’enfance</a:t>
            </a:r>
            <a:endParaRPr lang="en-US" dirty="0"/>
          </a:p>
        </p:txBody>
      </p:sp>
      <p:pic>
        <p:nvPicPr>
          <p:cNvPr id="5" name="Picture 4" descr="am thinking.... :): How my school made me what I am!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638" y="365760"/>
            <a:ext cx="739140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34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M. Diffère est intelligent.</a:t>
            </a:r>
          </a:p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594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M. Diffère est sympa.</a:t>
            </a:r>
          </a:p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81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M. Diffère est généreux.</a:t>
            </a:r>
          </a:p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16777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Révisons!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513" y="1447800"/>
            <a:ext cx="74803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3687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M. Diffère est vieux.</a:t>
            </a:r>
          </a:p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86800" y="197485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vieille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29200" y="243840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jeune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7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M. Diffère est moche.</a:t>
            </a:r>
          </a:p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86800" y="197485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moche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29200" y="243840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belle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65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M. Diffère est grand.</a:t>
            </a:r>
          </a:p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86800" y="197485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grande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29200" y="243840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petite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81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M. Diffère est timide.</a:t>
            </a:r>
          </a:p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86800" y="197485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timide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29200" y="243840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bavarde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91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M. Diffère est intelligent.</a:t>
            </a:r>
          </a:p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350250" y="1974850"/>
            <a:ext cx="2362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intelligente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29200" y="243840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bête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8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M. Diffère est sympa.</a:t>
            </a:r>
          </a:p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686800" y="197485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sympa</a:t>
            </a:r>
            <a:endParaRPr lang="en-US" altLang="en-US" sz="24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29200" y="243840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méchante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61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pic>
        <p:nvPicPr>
          <p:cNvPr id="4099" name="Content Placeholder 4" descr="MCj03978020000[1]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1600200"/>
            <a:ext cx="6324600" cy="4737100"/>
          </a:xfrm>
          <a:noFill/>
        </p:spPr>
      </p:pic>
    </p:spTree>
    <p:extLst>
      <p:ext uri="{BB962C8B-B14F-4D97-AF65-F5344CB8AC3E}">
        <p14:creationId xmlns:p14="http://schemas.microsoft.com/office/powerpoint/2010/main" val="93882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7288" y="2820988"/>
            <a:ext cx="5827712" cy="403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/>
              <a:t>#7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0" y="1524000"/>
            <a:ext cx="7391400" cy="5105400"/>
          </a:xfrm>
        </p:spPr>
        <p:txBody>
          <a:bodyPr/>
          <a:lstStyle/>
          <a:p>
            <a:pPr eaLnBrk="1" hangingPunct="1"/>
            <a:r>
              <a:rPr lang="en-US" altLang="en-US" sz="2800" b="1"/>
              <a:t>E2: </a:t>
            </a:r>
            <a:r>
              <a:rPr lang="en-US" altLang="en-US" sz="2800"/>
              <a:t>M. Diffère est généreux.</a:t>
            </a:r>
          </a:p>
          <a:p>
            <a:pPr eaLnBrk="1" hangingPunct="1"/>
            <a:r>
              <a:rPr lang="en-US" altLang="en-US" sz="2800" b="1"/>
              <a:t>E1: </a:t>
            </a:r>
            <a:r>
              <a:rPr lang="en-US" altLang="en-US" sz="2800"/>
              <a:t>Alors, Mme. Diffère n’est pas </a:t>
            </a:r>
            <a:r>
              <a:rPr lang="en-US" altLang="en-US" sz="2800" b="1" u="sng"/>
              <a:t>__________</a:t>
            </a:r>
            <a:r>
              <a:rPr lang="en-US" altLang="en-US" sz="2800"/>
              <a:t>; elle est </a:t>
            </a:r>
            <a:r>
              <a:rPr lang="en-US" altLang="en-US" sz="2800" b="1" u="sng"/>
              <a:t>______________</a:t>
            </a:r>
            <a:r>
              <a:rPr lang="en-US" altLang="en-US" sz="2800"/>
              <a:t>.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382000" y="197485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généreuse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029200" y="2438400"/>
            <a:ext cx="205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996633"/>
              </a:buClr>
              <a:buChar char="•"/>
              <a:defRPr sz="3200">
                <a:solidFill>
                  <a:srgbClr val="525A28"/>
                </a:solidFill>
                <a:latin typeface="Times New Roman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§"/>
              <a:defRPr sz="2800">
                <a:solidFill>
                  <a:srgbClr val="525A28"/>
                </a:solidFill>
                <a:latin typeface="Times New Roman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996633"/>
              </a:buClr>
              <a:buFont typeface="Wingdings" charset="2"/>
              <a:buChar char="ü"/>
              <a:defRPr sz="2400">
                <a:solidFill>
                  <a:srgbClr val="525A28"/>
                </a:solidFill>
                <a:latin typeface="Times New Roman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96633"/>
              </a:buClr>
              <a:buSzPct val="70000"/>
              <a:buFont typeface="Wingdings" charset="2"/>
              <a:buChar char="v"/>
              <a:defRPr sz="2000">
                <a:solidFill>
                  <a:srgbClr val="525A28"/>
                </a:solidFill>
                <a:latin typeface="Times New Roman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6633"/>
              </a:buClr>
              <a:buChar char="»"/>
              <a:defRPr sz="2000">
                <a:solidFill>
                  <a:srgbClr val="525A28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b="1">
                <a:solidFill>
                  <a:schemeClr val="tx1"/>
                </a:solidFill>
              </a:rPr>
              <a:t>égoïste</a:t>
            </a:r>
            <a:endParaRPr lang="en-US" altLang="en-US" sz="24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65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enfant, </a:t>
            </a:r>
            <a:r>
              <a:rPr lang="en-US" dirty="0" err="1" smtClean="0"/>
              <a:t>j’étais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3" name="Picture 2" descr="Click the link below to tell us your story and send pictures of your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8" y="2301109"/>
            <a:ext cx="2094843" cy="2094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1191" y="4522076"/>
            <a:ext cx="1732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aimable</a:t>
            </a:r>
            <a:endParaRPr lang="en-US" sz="2800" b="1" dirty="0"/>
          </a:p>
        </p:txBody>
      </p:sp>
      <p:pic>
        <p:nvPicPr>
          <p:cNvPr id="5" name="Picture 4" descr="Corazones Puros (recuerdos..): Tercer Bimest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340" y="3521296"/>
            <a:ext cx="1809750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17520" y="2166751"/>
            <a:ext cx="3459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Sage/ un petit </a:t>
            </a:r>
            <a:r>
              <a:rPr lang="en-US" sz="2800" b="1" dirty="0" err="1" smtClean="0"/>
              <a:t>ange</a:t>
            </a:r>
            <a:endParaRPr lang="en-US" sz="2800" b="1" dirty="0"/>
          </a:p>
        </p:txBody>
      </p:sp>
      <p:pic>
        <p:nvPicPr>
          <p:cNvPr id="7" name="Picture 6" descr="students will learn the subject because they are naturally curious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3" y="2301109"/>
            <a:ext cx="2070975" cy="31064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5998" y="5596759"/>
            <a:ext cx="3303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c</a:t>
            </a:r>
            <a:r>
              <a:rPr lang="en-US" sz="2800" b="1" dirty="0" err="1" smtClean="0"/>
              <a:t>urieux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curieuse</a:t>
            </a:r>
            <a:endParaRPr lang="en-US" sz="2800" b="1" dirty="0"/>
          </a:p>
        </p:txBody>
      </p:sp>
      <p:pic>
        <p:nvPicPr>
          <p:cNvPr id="9" name="Picture 8" descr="Les pays francophones regorgent de bons mots ....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19"/>
          <a:stretch/>
        </p:blipFill>
        <p:spPr>
          <a:xfrm>
            <a:off x="9399600" y="2997748"/>
            <a:ext cx="2064293" cy="35718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584891" y="2301109"/>
            <a:ext cx="1879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b</a:t>
            </a:r>
            <a:r>
              <a:rPr lang="en-US" sz="2800" b="1" dirty="0" err="1" smtClean="0"/>
              <a:t>avard</a:t>
            </a:r>
            <a:r>
              <a:rPr lang="en-US" sz="2800" b="1" dirty="0" smtClean="0"/>
              <a:t>(e)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1484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étais-tu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étais</a:t>
            </a:r>
            <a:r>
              <a:rPr lang="en-US" dirty="0" smtClean="0"/>
              <a:t> enfant?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890" y="2128345"/>
            <a:ext cx="510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err="1" smtClean="0"/>
              <a:t>J’étais</a:t>
            </a:r>
            <a:r>
              <a:rPr lang="en-US" sz="4800" b="1" u="sng" dirty="0" smtClean="0"/>
              <a:t>….</a:t>
            </a:r>
            <a:endParaRPr lang="en-US" sz="4800" b="1" u="sng" dirty="0"/>
          </a:p>
        </p:txBody>
      </p:sp>
      <p:pic>
        <p:nvPicPr>
          <p:cNvPr id="5" name="Picture 4" descr="external image hiking-clipart-185x30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61" y="3175510"/>
            <a:ext cx="1813394" cy="19568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8538" y="5132405"/>
            <a:ext cx="2323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a</a:t>
            </a:r>
            <a:r>
              <a:rPr lang="en-US" sz="2800" b="1" dirty="0" err="1" smtClean="0"/>
              <a:t>ventureux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aventureuse</a:t>
            </a:r>
            <a:endParaRPr lang="en-US" sz="2800" b="1" dirty="0"/>
          </a:p>
        </p:txBody>
      </p:sp>
      <p:pic>
        <p:nvPicPr>
          <p:cNvPr id="7" name="Picture 6" descr="TransGriot: Wake The Hell Up, Spoiled Vanilla GLBT Fauxgressiv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621" y="1642502"/>
            <a:ext cx="1945480" cy="24457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34840" y="4255449"/>
            <a:ext cx="2372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c</a:t>
            </a:r>
            <a:r>
              <a:rPr lang="en-US" sz="2800" b="1" dirty="0" err="1" smtClean="0"/>
              <a:t>apricieux</a:t>
            </a:r>
            <a:r>
              <a:rPr lang="en-US" sz="2800" b="1" dirty="0" smtClean="0"/>
              <a:t>/</a:t>
            </a:r>
          </a:p>
          <a:p>
            <a:r>
              <a:rPr lang="en-US" sz="2800" b="1" dirty="0" err="1" smtClean="0"/>
              <a:t>capricieuse</a:t>
            </a:r>
            <a:endParaRPr lang="en-US" sz="2800" b="1" dirty="0"/>
          </a:p>
        </p:txBody>
      </p:sp>
      <p:pic>
        <p:nvPicPr>
          <p:cNvPr id="9" name="Picture 8" descr="clip_art_cartoon_of_an_asian_girl_laying_on_the_floor_on_her_stomach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286" y="2959342"/>
            <a:ext cx="2003993" cy="20039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618286" y="5324420"/>
            <a:ext cx="2003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solitaire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2776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étais-tu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étais</a:t>
            </a:r>
            <a:r>
              <a:rPr lang="en-US" dirty="0" smtClean="0"/>
              <a:t> enfant?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890" y="2128345"/>
            <a:ext cx="510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err="1" smtClean="0"/>
              <a:t>J’étais</a:t>
            </a:r>
            <a:r>
              <a:rPr lang="en-US" sz="4800" b="1" u="sng" dirty="0" smtClean="0"/>
              <a:t>….</a:t>
            </a:r>
            <a:endParaRPr lang="en-US" sz="4800" b="1" u="sng" dirty="0"/>
          </a:p>
        </p:txBody>
      </p:sp>
      <p:pic>
        <p:nvPicPr>
          <p:cNvPr id="11" name="Picture 10" descr="Little Devil Sam by simonesan on DeviantAr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648" y="3449638"/>
            <a:ext cx="1464242" cy="20748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69649" y="5447531"/>
            <a:ext cx="2073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</a:t>
            </a:r>
            <a:r>
              <a:rPr lang="en-US" sz="2800" b="1" dirty="0" smtClean="0"/>
              <a:t>n petit </a:t>
            </a:r>
            <a:r>
              <a:rPr lang="en-US" sz="2800" b="1" dirty="0" err="1" smtClean="0"/>
              <a:t>diable</a:t>
            </a:r>
            <a:endParaRPr lang="en-US" sz="2800" b="1" dirty="0"/>
          </a:p>
        </p:txBody>
      </p:sp>
      <p:pic>
        <p:nvPicPr>
          <p:cNvPr id="13" name="Picture 12" descr="Joke from: Erving Elementary School Photo courtesy of Jupiter Image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917" y="1682309"/>
            <a:ext cx="1534008" cy="161109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19945" y="3611880"/>
            <a:ext cx="1926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rigolo</a:t>
            </a:r>
            <a:endParaRPr lang="en-US" sz="2800" b="1" dirty="0"/>
          </a:p>
        </p:txBody>
      </p:sp>
      <p:pic>
        <p:nvPicPr>
          <p:cNvPr id="15" name="Picture 14" descr="Most mothers worry when their daughters reach adolescence, but I was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569" y="2545322"/>
            <a:ext cx="1797375" cy="160223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897570" y="4487056"/>
            <a:ext cx="21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m</a:t>
            </a:r>
            <a:r>
              <a:rPr lang="en-US" sz="2800" b="1" dirty="0" err="1" smtClean="0"/>
              <a:t>échant</a:t>
            </a:r>
            <a:r>
              <a:rPr lang="en-US" sz="2800" b="1" dirty="0" smtClean="0"/>
              <a:t>(e)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5703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4" grpId="0"/>
      <p:bldP spid="1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supplementaire</a:t>
            </a:r>
            <a:endParaRPr lang="en-US" dirty="0"/>
          </a:p>
        </p:txBody>
      </p:sp>
      <p:pic>
        <p:nvPicPr>
          <p:cNvPr id="3" name="Picture 2" descr="Clip art of a very pleased birthday boy holding a colorful gift box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227" y="2151730"/>
            <a:ext cx="2755032" cy="31297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83269" y="5612524"/>
            <a:ext cx="3894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g</a:t>
            </a:r>
            <a:r>
              <a:rPr lang="en-US" sz="2800" b="1" dirty="0" err="1" smtClean="0"/>
              <a:t>énéreux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généreuse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5103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oga_girl_cartoon_jpg_w180h24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819" y="658866"/>
            <a:ext cx="2990850" cy="4054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5056296" y="5029200"/>
            <a:ext cx="1842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calme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96764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y submissive journey: September 20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30"/>
          <a:stretch/>
        </p:blipFill>
        <p:spPr>
          <a:xfrm>
            <a:off x="4339459" y="884183"/>
            <a:ext cx="3674106" cy="41765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20677" y="5407573"/>
            <a:ext cx="45062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Gâté</a:t>
            </a:r>
            <a:r>
              <a:rPr lang="en-US" sz="4400" b="1" dirty="0" smtClean="0"/>
              <a:t>(e)/</a:t>
            </a:r>
            <a:r>
              <a:rPr lang="en-US" sz="4400" b="1" dirty="0" err="1" smtClean="0"/>
              <a:t>pénible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90797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dos somos Springfield. Por Clarisa Ercolano | Diario Patagonia BW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638" y="789753"/>
            <a:ext cx="3275634" cy="38453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59048" y="5076496"/>
            <a:ext cx="2096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égoïste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7682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is was for the syfy channel..blatant! they changed the spelling too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49" y="735724"/>
            <a:ext cx="3377434" cy="4044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7049" y="5171090"/>
            <a:ext cx="3755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Impatient(e)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7686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roquel | Falling Forwar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444" y="947245"/>
            <a:ext cx="3209925" cy="3733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96444" y="5218386"/>
            <a:ext cx="291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/>
              <a:t>espiègle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1424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 sont utilisés (used) pour décrire quelqu’un ou quelque chose.</a:t>
            </a:r>
          </a:p>
          <a:p>
            <a:pPr eaLnBrk="1" hangingPunct="1"/>
            <a:endParaRPr lang="fr-FR" altLang="en-US"/>
          </a:p>
          <a:p>
            <a:pPr eaLnBrk="1" hangingPunct="1">
              <a:buFontTx/>
              <a:buNone/>
            </a:pPr>
            <a:r>
              <a:rPr lang="fr-FR" altLang="en-US"/>
              <a:t>Ex. grand</a:t>
            </a:r>
          </a:p>
          <a:p>
            <a:pPr eaLnBrk="1" hangingPunct="1">
              <a:buFontTx/>
              <a:buNone/>
            </a:pPr>
            <a:r>
              <a:rPr lang="fr-FR" altLang="en-US"/>
              <a:t>	   petit</a:t>
            </a:r>
          </a:p>
          <a:p>
            <a:pPr eaLnBrk="1" hangingPunct="1">
              <a:buFontTx/>
              <a:buNone/>
            </a:pPr>
            <a:r>
              <a:rPr lang="fr-FR" altLang="en-US"/>
              <a:t>      mignon</a:t>
            </a:r>
          </a:p>
          <a:p>
            <a:pPr eaLnBrk="1" hangingPunct="1">
              <a:buFontTx/>
              <a:buNone/>
            </a:pPr>
            <a:r>
              <a:rPr lang="fr-FR" altLang="en-US"/>
              <a:t>      intelligent</a:t>
            </a:r>
          </a:p>
        </p:txBody>
      </p:sp>
    </p:spTree>
    <p:extLst>
      <p:ext uri="{BB962C8B-B14F-4D97-AF65-F5344CB8AC3E}">
        <p14:creationId xmlns:p14="http://schemas.microsoft.com/office/powerpoint/2010/main" val="121358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ildren aren't to blame, parents are. | CreateDebat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28"/>
          <a:stretch/>
        </p:blipFill>
        <p:spPr>
          <a:xfrm>
            <a:off x="4445876" y="507978"/>
            <a:ext cx="3137338" cy="45391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03986" y="5454869"/>
            <a:ext cx="3405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Obéissant</a:t>
            </a:r>
            <a:r>
              <a:rPr lang="en-US" sz="3600" b="1" dirty="0" smtClean="0"/>
              <a:t>(e)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6631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Waiting Area Free Stock Photo HD - Public Domain Picture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45"/>
          <a:stretch/>
        </p:blipFill>
        <p:spPr>
          <a:xfrm>
            <a:off x="3807742" y="504495"/>
            <a:ext cx="4262586" cy="42093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88676" y="4966138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Patient(e)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28856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22816" y="1537138"/>
            <a:ext cx="7029844" cy="2303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Comment </a:t>
            </a:r>
            <a:r>
              <a:rPr lang="en-US" sz="4800" b="1" dirty="0" err="1" smtClean="0"/>
              <a:t>est-ce</a:t>
            </a:r>
            <a:r>
              <a:rPr lang="en-US" sz="4800" b="1" dirty="0" smtClean="0"/>
              <a:t> que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étais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quand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étais</a:t>
            </a:r>
            <a:r>
              <a:rPr lang="en-US" sz="4800" b="1" dirty="0" smtClean="0"/>
              <a:t> petit?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94830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BLUE NOTEBOOK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err="1" smtClean="0"/>
              <a:t>Contexte</a:t>
            </a:r>
            <a:r>
              <a:rPr lang="en-US" sz="3600" b="1" dirty="0" smtClean="0"/>
              <a:t>: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faites</a:t>
            </a:r>
            <a:r>
              <a:rPr lang="en-US" sz="3600" dirty="0" smtClean="0"/>
              <a:t> du babysitting pour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compagnie</a:t>
            </a:r>
            <a:r>
              <a:rPr lang="en-US" sz="3600" dirty="0" smtClean="0"/>
              <a:t> et on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demande</a:t>
            </a:r>
            <a:r>
              <a:rPr lang="en-US" sz="3600" dirty="0" smtClean="0"/>
              <a:t> de </a:t>
            </a:r>
            <a:r>
              <a:rPr lang="en-US" sz="3600" dirty="0" err="1" smtClean="0"/>
              <a:t>remplir</a:t>
            </a:r>
            <a:r>
              <a:rPr lang="en-US" sz="3600" dirty="0" smtClean="0"/>
              <a:t> un </a:t>
            </a:r>
            <a:r>
              <a:rPr lang="en-US" sz="3600" dirty="0" err="1" smtClean="0"/>
              <a:t>questonnaire</a:t>
            </a:r>
            <a:r>
              <a:rPr lang="en-US" sz="3600" dirty="0" smtClean="0"/>
              <a:t> pour savoir </a:t>
            </a:r>
            <a:r>
              <a:rPr lang="en-US" sz="3600" dirty="0" err="1" smtClean="0"/>
              <a:t>quel</a:t>
            </a:r>
            <a:r>
              <a:rPr lang="en-US" sz="3600" dirty="0" smtClean="0"/>
              <a:t> genre d’enfant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voulez</a:t>
            </a:r>
            <a:r>
              <a:rPr lang="en-US" sz="3600" dirty="0" smtClean="0"/>
              <a:t> </a:t>
            </a:r>
            <a:r>
              <a:rPr lang="en-US" sz="3600" dirty="0" err="1" smtClean="0"/>
              <a:t>garder</a:t>
            </a:r>
            <a:endParaRPr lang="en-US" sz="3600" dirty="0" smtClean="0"/>
          </a:p>
          <a:p>
            <a:pPr marL="571500" indent="-571500">
              <a:buFont typeface="Arial" charset="0"/>
              <a:buChar char="•"/>
            </a:pPr>
            <a:r>
              <a:rPr lang="en-US" sz="3600" b="1" dirty="0" err="1" smtClean="0"/>
              <a:t>Tâche</a:t>
            </a:r>
            <a:r>
              <a:rPr lang="en-US" sz="3600" dirty="0" smtClean="0"/>
              <a:t>: </a:t>
            </a:r>
            <a:r>
              <a:rPr lang="en-US" sz="3600" dirty="0" err="1" smtClean="0"/>
              <a:t>Remplir</a:t>
            </a:r>
            <a:r>
              <a:rPr lang="en-US" sz="3600" dirty="0" smtClean="0"/>
              <a:t> un questionnaire pour </a:t>
            </a:r>
            <a:r>
              <a:rPr lang="en-US" sz="3600" dirty="0" err="1" smtClean="0"/>
              <a:t>décrire</a:t>
            </a:r>
            <a:r>
              <a:rPr lang="en-US" sz="3600" dirty="0" smtClean="0"/>
              <a:t> les </a:t>
            </a:r>
            <a:r>
              <a:rPr lang="en-US" sz="3600" dirty="0" err="1" smtClean="0"/>
              <a:t>qualités</a:t>
            </a:r>
            <a:r>
              <a:rPr lang="en-US" sz="3600" dirty="0" smtClean="0"/>
              <a:t> que </a:t>
            </a:r>
            <a:r>
              <a:rPr lang="en-US" sz="3600" dirty="0" err="1" smtClean="0"/>
              <a:t>vous</a:t>
            </a:r>
            <a:r>
              <a:rPr lang="en-US" sz="3600" dirty="0" smtClean="0"/>
              <a:t> cherchez chez un enfant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Audience</a:t>
            </a:r>
            <a:r>
              <a:rPr lang="en-US" sz="3600" dirty="0" smtClean="0"/>
              <a:t>: la </a:t>
            </a:r>
            <a:r>
              <a:rPr lang="en-US" sz="3600" dirty="0" err="1" smtClean="0"/>
              <a:t>Compagnie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6557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BLUE NOTEBOOK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Procedure: </a:t>
            </a:r>
            <a:r>
              <a:rPr lang="en-US" sz="3600" dirty="0" err="1" smtClean="0"/>
              <a:t>choisir</a:t>
            </a:r>
            <a:r>
              <a:rPr lang="en-US" sz="3600" dirty="0" smtClean="0"/>
              <a:t> des </a:t>
            </a:r>
            <a:r>
              <a:rPr lang="en-US" sz="3600" dirty="0" err="1" smtClean="0"/>
              <a:t>adjectifs</a:t>
            </a:r>
            <a:r>
              <a:rPr lang="en-US" sz="3600" dirty="0" smtClean="0"/>
              <a:t> qui </a:t>
            </a:r>
            <a:r>
              <a:rPr lang="en-US" sz="3600" dirty="0" err="1" smtClean="0"/>
              <a:t>décrivent</a:t>
            </a:r>
            <a:r>
              <a:rPr lang="en-US" sz="3600" dirty="0" smtClean="0"/>
              <a:t> comment un enfant </a:t>
            </a:r>
            <a:r>
              <a:rPr lang="en-US" sz="3600" dirty="0" err="1" smtClean="0"/>
              <a:t>devrait</a:t>
            </a:r>
            <a:r>
              <a:rPr lang="en-US" sz="3600" dirty="0" smtClean="0"/>
              <a:t> </a:t>
            </a:r>
            <a:r>
              <a:rPr lang="en-US" sz="3600" dirty="0" err="1" smtClean="0"/>
              <a:t>être</a:t>
            </a:r>
            <a:r>
              <a:rPr lang="en-US" sz="3600" dirty="0" smtClean="0"/>
              <a:t>.</a:t>
            </a:r>
          </a:p>
          <a:p>
            <a:pPr marL="571500" indent="-571500">
              <a:buFont typeface="Arial" charset="0"/>
              <a:buChar char="•"/>
            </a:pPr>
            <a:endParaRPr lang="en-US" sz="3600" dirty="0"/>
          </a:p>
          <a:p>
            <a:pPr marL="571500" indent="-571500">
              <a:buFont typeface="Arial" charset="0"/>
              <a:buChar char="•"/>
            </a:pPr>
            <a:r>
              <a:rPr lang="en-US" sz="3600" dirty="0" err="1" smtClean="0"/>
              <a:t>Ecrivez</a:t>
            </a:r>
            <a:r>
              <a:rPr lang="en-US" sz="3600" dirty="0" smtClean="0"/>
              <a:t>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liste</a:t>
            </a:r>
            <a:r>
              <a:rPr lang="en-US" sz="3600" dirty="0" smtClean="0"/>
              <a:t> et </a:t>
            </a:r>
            <a:r>
              <a:rPr lang="en-US" sz="3600" dirty="0" err="1" smtClean="0"/>
              <a:t>comparez</a:t>
            </a:r>
            <a:r>
              <a:rPr lang="en-US" sz="3600" dirty="0" smtClean="0"/>
              <a:t> avec un </a:t>
            </a:r>
            <a:r>
              <a:rPr lang="en-US" sz="3600" smtClean="0"/>
              <a:t>partenaire</a:t>
            </a:r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526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Un enfant </a:t>
            </a:r>
            <a:r>
              <a:rPr lang="en-US" sz="3600" b="1" dirty="0" err="1" smtClean="0"/>
              <a:t>devrait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être</a:t>
            </a:r>
            <a:r>
              <a:rPr lang="en-US" sz="3600" b="1" dirty="0" smtClean="0"/>
              <a:t>: </a:t>
            </a:r>
          </a:p>
          <a:p>
            <a:pPr marL="571500" indent="-571500">
              <a:buFont typeface="Arial" charset="0"/>
              <a:buChar char="•"/>
            </a:pPr>
            <a:endParaRPr lang="en-US" sz="3600" dirty="0" smtClean="0"/>
          </a:p>
          <a:p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3755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462088"/>
            <a:ext cx="7772400" cy="4329112"/>
          </a:xfrm>
        </p:spPr>
        <p:txBody>
          <a:bodyPr/>
          <a:lstStyle/>
          <a:p>
            <a:pPr eaLnBrk="1" hangingPunct="1"/>
            <a:r>
              <a:rPr lang="fr-FR" altLang="en-US"/>
              <a:t>Mais pour tous les adjectifs, il faut les accorder en genre et nombre.</a:t>
            </a:r>
          </a:p>
          <a:p>
            <a:pPr eaLnBrk="1" hangingPunct="1"/>
            <a:r>
              <a:rPr lang="fr-FR" altLang="en-US"/>
              <a:t>Genre:</a:t>
            </a:r>
          </a:p>
          <a:p>
            <a:pPr lvl="1" eaLnBrk="1" hangingPunct="1"/>
            <a:r>
              <a:rPr lang="fr-FR" altLang="en-US" b="1">
                <a:solidFill>
                  <a:srgbClr val="0033CC"/>
                </a:solidFill>
              </a:rPr>
              <a:t>masculin</a:t>
            </a:r>
          </a:p>
          <a:p>
            <a:pPr lvl="1" eaLnBrk="1" hangingPunct="1"/>
            <a:r>
              <a:rPr lang="fr-FR" altLang="en-US" b="1">
                <a:solidFill>
                  <a:srgbClr val="FF66CC"/>
                </a:solidFill>
              </a:rPr>
              <a:t>féminin</a:t>
            </a:r>
          </a:p>
          <a:p>
            <a:pPr eaLnBrk="1" hangingPunct="1"/>
            <a:r>
              <a:rPr lang="fr-FR" altLang="en-US"/>
              <a:t>Nombre</a:t>
            </a:r>
          </a:p>
          <a:p>
            <a:pPr lvl="1" eaLnBrk="1" hangingPunct="1"/>
            <a:r>
              <a:rPr lang="fr-FR" altLang="en-US" b="1"/>
              <a:t>singulier (x)</a:t>
            </a:r>
          </a:p>
          <a:p>
            <a:pPr lvl="1" eaLnBrk="1" hangingPunct="1"/>
            <a:r>
              <a:rPr lang="fr-FR" altLang="en-US" b="1"/>
              <a:t>pluriel (xx)</a:t>
            </a:r>
          </a:p>
        </p:txBody>
      </p:sp>
    </p:spTree>
    <p:extLst>
      <p:ext uri="{BB962C8B-B14F-4D97-AF65-F5344CB8AC3E}">
        <p14:creationId xmlns:p14="http://schemas.microsoft.com/office/powerpoint/2010/main" val="211521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1462088"/>
            <a:ext cx="7772400" cy="4329112"/>
          </a:xfrm>
        </p:spPr>
        <p:txBody>
          <a:bodyPr/>
          <a:lstStyle/>
          <a:p>
            <a:pPr eaLnBrk="1" hangingPunct="1"/>
            <a:r>
              <a:rPr lang="fr-FR" altLang="en-US"/>
              <a:t>On peut l’organiser comme ceci:</a:t>
            </a:r>
            <a:endParaRPr lang="fr-FR" altLang="en-US" b="1"/>
          </a:p>
        </p:txBody>
      </p:sp>
    </p:spTree>
    <p:extLst>
      <p:ext uri="{BB962C8B-B14F-4D97-AF65-F5344CB8AC3E}">
        <p14:creationId xmlns:p14="http://schemas.microsoft.com/office/powerpoint/2010/main" val="1049844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47888"/>
            <a:ext cx="7772400" cy="4329112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petit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895600"/>
          <a:ext cx="8458200" cy="3352800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petit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petite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petits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petites</a:t>
            </a:r>
          </a:p>
        </p:txBody>
      </p:sp>
    </p:spTree>
    <p:extLst>
      <p:ext uri="{BB962C8B-B14F-4D97-AF65-F5344CB8AC3E}">
        <p14:creationId xmlns:p14="http://schemas.microsoft.com/office/powerpoint/2010/main" val="100350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47888"/>
            <a:ext cx="7772400" cy="4329112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jeune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1" y="2895600"/>
          <a:ext cx="7731125" cy="3352800"/>
        </p:xfrm>
        <a:graphic>
          <a:graphicData uri="http://schemas.openxmlformats.org/drawingml/2006/table">
            <a:tbl>
              <a:tblPr/>
              <a:tblGrid>
                <a:gridCol w="2092325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jeune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jeune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jeunes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jeunes</a:t>
            </a:r>
          </a:p>
        </p:txBody>
      </p:sp>
    </p:spTree>
    <p:extLst>
      <p:ext uri="{BB962C8B-B14F-4D97-AF65-F5344CB8AC3E}">
        <p14:creationId xmlns:p14="http://schemas.microsoft.com/office/powerpoint/2010/main" val="1741001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en-US"/>
              <a:t>Les adjectifs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5600" y="2133601"/>
            <a:ext cx="7772400" cy="4329113"/>
          </a:xfrm>
        </p:spPr>
        <p:txBody>
          <a:bodyPr/>
          <a:lstStyle/>
          <a:p>
            <a:pPr eaLnBrk="1" hangingPunct="1"/>
            <a:r>
              <a:rPr lang="fr-FR" altLang="en-US"/>
              <a:t>Prenons l’adjectif: </a:t>
            </a:r>
            <a:r>
              <a:rPr lang="fr-FR" altLang="en-US" b="1" i="1"/>
              <a:t>heureux</a:t>
            </a:r>
            <a:endParaRPr lang="fr-FR" altLang="en-US" b="1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81200" y="2895600"/>
          <a:ext cx="8458200" cy="3352800"/>
        </p:xfrm>
        <a:graphic>
          <a:graphicData uri="http://schemas.openxmlformats.org/drawingml/2006/table">
            <a:tbl>
              <a:tblPr/>
              <a:tblGrid>
                <a:gridCol w="2819400"/>
                <a:gridCol w="2819400"/>
                <a:gridCol w="2819400"/>
              </a:tblGrid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imes New Roman" charset="0"/>
                        </a:rPr>
                        <a:t>masculin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FF66CC"/>
                          </a:solidFill>
                          <a:effectLst/>
                          <a:latin typeface="Times New Roman" charset="0"/>
                        </a:rPr>
                        <a:t>féminin</a:t>
                      </a: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singulier (x)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7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1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</a:rPr>
                        <a:t>pluriel (xx)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 sz="28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4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Font typeface="Wingdings" charset="2"/>
                        <a:defRPr sz="2000">
                          <a:solidFill>
                            <a:srgbClr val="525A28"/>
                          </a:solidFill>
                          <a:latin typeface="Times New Roman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buSzPct val="70000"/>
                        <a:buFont typeface="Wingdings" charset="2"/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996633"/>
                        </a:buClr>
                        <a:defRPr>
                          <a:solidFill>
                            <a:srgbClr val="525A28"/>
                          </a:solidFill>
                          <a:latin typeface="Times New Roman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fr-FR" altLang="en-US" sz="2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heureux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96200" y="4191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heureuse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768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0033CC"/>
                </a:solidFill>
              </a:rPr>
              <a:t>heureux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96200" y="5334000"/>
            <a:ext cx="2667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i="1" dirty="0">
                <a:solidFill>
                  <a:srgbClr val="FF66CC"/>
                </a:solidFill>
              </a:rPr>
              <a:t>heureuses</a:t>
            </a:r>
          </a:p>
        </p:txBody>
      </p:sp>
    </p:spTree>
    <p:extLst>
      <p:ext uri="{BB962C8B-B14F-4D97-AF65-F5344CB8AC3E}">
        <p14:creationId xmlns:p14="http://schemas.microsoft.com/office/powerpoint/2010/main" val="155059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01 - Exemples - Loto à l'envers" id="{6A429ECA-F463-9C4B-A987-86445DCD1E42}" vid="{FC9DA78D-CD14-2C4D-BE0D-0CEB9D8178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Enfance</Template>
  <TotalTime>95</TotalTime>
  <Words>769</Words>
  <Application>Microsoft Macintosh PowerPoint</Application>
  <PresentationFormat>Widescreen</PresentationFormat>
  <Paragraphs>193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8" baseType="lpstr">
      <vt:lpstr>Arial</vt:lpstr>
      <vt:lpstr>Times New Roman</vt:lpstr>
      <vt:lpstr>Theme14</vt:lpstr>
      <vt:lpstr>Unité 1: Les Coutumes de l’Enfance (Childhood Customs)</vt:lpstr>
      <vt:lpstr>L’enfance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Les adjectifs</vt:lpstr>
      <vt:lpstr>Pratiquons!</vt:lpstr>
      <vt:lpstr>Modèle</vt:lpstr>
      <vt:lpstr>#1</vt:lpstr>
      <vt:lpstr>#2</vt:lpstr>
      <vt:lpstr>#3</vt:lpstr>
      <vt:lpstr>#4</vt:lpstr>
      <vt:lpstr>#5</vt:lpstr>
      <vt:lpstr>#6</vt:lpstr>
      <vt:lpstr>#7</vt:lpstr>
      <vt:lpstr>Révisons!</vt:lpstr>
      <vt:lpstr>#1</vt:lpstr>
      <vt:lpstr>#2</vt:lpstr>
      <vt:lpstr>#3</vt:lpstr>
      <vt:lpstr>#4</vt:lpstr>
      <vt:lpstr>#5</vt:lpstr>
      <vt:lpstr>#6</vt:lpstr>
      <vt:lpstr>#7</vt:lpstr>
      <vt:lpstr>Quand j’étais enfant, j’étais…</vt:lpstr>
      <vt:lpstr>Comment étais-tu quand tu étais enfant?</vt:lpstr>
      <vt:lpstr>Comment étais-tu quand tu étais enfant?</vt:lpstr>
      <vt:lpstr>Adjectifs supplementaire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1: Les Coutumes de l’Enfance (Childhood Customs)</dc:title>
  <dc:creator>Windows User</dc:creator>
  <cp:lastModifiedBy>GREBERT,VIVIANE</cp:lastModifiedBy>
  <cp:revision>15</cp:revision>
  <dcterms:created xsi:type="dcterms:W3CDTF">2016-09-01T13:11:46Z</dcterms:created>
  <dcterms:modified xsi:type="dcterms:W3CDTF">2016-09-18T15:33:40Z</dcterms:modified>
</cp:coreProperties>
</file>